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y="9144000" cx="6858000"/>
  <p:defaultTextStyle>
    <a:defPPr marR="0" algn="l" rtl="0">
      <a:lnSpc>
        <a:spcPct val="100.00%"/>
      </a:lnSpc>
      <a:spcBef>
        <a:spcPts val="0"/>
      </a:spcBef>
      <a:spcAft>
        <a:spcPts val="0"/>
      </a:spcAft>
    </a:defPPr>
    <a:lvl1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theme" Id="rId1" Target="theme/theme2.xml"/><Relationship Type="http://schemas.openxmlformats.org/officeDocument/2006/relationships/slide" Id="rId13" Target="slides/slide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7" id="2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3" id="3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7" id="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" id="3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9" id="3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6" id="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7" id="4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48" id="4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2" id="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3" id="5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54" id="54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8" id="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9" id="5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60" id="60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66" id="66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0" id="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1" id="7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72" id="72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3.xml"/><Relationship Type="http://schemas.openxmlformats.org/officeDocument/2006/relationships/image" Id="rId4" Target="../media/image02.jpg"/><Relationship Type="http://schemas.openxmlformats.org/officeDocument/2006/relationships/image" Id="rId3" Target="../media/image00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://gizmodo.com/5568589/nook-wi+fi-arrives-for-150-nook-3g-reduced-to-200"/><Relationship Type="http://schemas.openxmlformats.org/officeDocument/2006/relationships/hyperlink" Id="rId3" TargetMode="External" Target="http://thenextweb.com/insider/2011/01/27/milestone-kindle-books-overtake-paperback-books-on-amazon-com/"/><Relationship Type="http://schemas.openxmlformats.org/officeDocument/2006/relationships/hyperlink" Id="rId5" TargetMode="External" Target="http://news.cnet.com/8301-13579_3-20038561-37.ht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/>
          <p:nvPr>
            <p:ph type="ctrTitle"/>
          </p:nvPr>
        </p:nvSpPr>
        <p:spPr>
          <a:xfrm>
            <a:off y="2111123" x="261736"/>
            <a:ext cy="751499" cx="87267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sz="3600"/>
              <a:t>Electronic Books and E-Readers</a:t>
            </a:r>
          </a:p>
        </p:txBody>
      </p:sp>
      <p:sp>
        <p:nvSpPr>
          <p:cNvPr name="Shape 24" id="24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/>
              <a:t>Robert Tomes, PGCPS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What are Electronic Books?</a:t>
            </a:r>
          </a:p>
        </p:txBody>
      </p:sp>
      <p:sp>
        <p:nvSpPr>
          <p:cNvPr name="Shape 30" id="3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lnSpc>
                <a:spcPct val="200.00%"/>
              </a:lnSpc>
              <a:buNone/>
            </a:pPr>
            <a:r>
              <a:rPr/>
              <a:t>1.  Contain text presented to the reader</a:t>
            </a:r>
          </a:p>
          <a:p>
            <a:pPr rtl="0" lvl="0">
              <a:lnSpc>
                <a:spcPct val="200.00%"/>
              </a:lnSpc>
              <a:buNone/>
            </a:pPr>
            <a:r>
              <a:rPr/>
              <a:t>2. Use similar terminology to traditional books</a:t>
            </a:r>
          </a:p>
          <a:p>
            <a:pPr rtl="0" lvl="0">
              <a:lnSpc>
                <a:spcPct val="200.00%"/>
              </a:lnSpc>
              <a:buNone/>
            </a:pPr>
            <a:r>
              <a:rPr/>
              <a:t>3. Texts are complete unto themselves</a:t>
            </a:r>
          </a:p>
          <a:p>
            <a:pPr rtl="0" lvl="0">
              <a:lnSpc>
                <a:spcPct val="200.00%"/>
              </a:lnSpc>
              <a:buNone/>
            </a:pPr>
            <a:r>
              <a:rPr/>
              <a:t>4. May contain multimedia</a:t>
            </a:r>
          </a:p>
          <a:p>
            <a:pPr>
              <a:lnSpc>
                <a:spcPct val="200.00%"/>
              </a:lnSpc>
              <a:buNone/>
            </a:pPr>
            <a:r>
              <a:rPr/>
              <a:t>5. Primarily a text-based medium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34" id="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E-readers</a:t>
            </a:r>
          </a:p>
        </p:txBody>
      </p:sp>
      <p:sp>
        <p:nvSpPr>
          <p:cNvPr name="Shape 36" id="3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A portable device used to read e-books</a:t>
            </a:r>
          </a:p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Dedicated to primarily reading texts</a:t>
            </a:r>
          </a:p>
          <a:p>
            <a:pPr indent="-419100" marR="0" algn="l" marL="457200" rtl="0" lvl="0">
              <a:lnSpc>
                <a:spcPct val="200.00%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May use e-ink technology</a:t>
            </a:r>
          </a:p>
          <a:p>
            <a:pPr indent="-419100" marR="0" algn="l" marL="457200" rtl="0" lvl="0">
              <a:lnSpc>
                <a:spcPct val="200.00%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Software applications limited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sz="3000" b="0"/>
              <a:t>Popular E-readers</a:t>
            </a:r>
          </a:p>
        </p:txBody>
      </p:sp>
      <p:sp>
        <p:nvSpPr>
          <p:cNvPr name="Shape 42" id="42"/>
          <p:cNvSpPr/>
          <p:nvPr>
            <p:ph type="body" idx="1"/>
          </p:nvPr>
        </p:nvSpPr>
        <p:spPr>
          <a:xfrm>
            <a:off y="2607351" x="403356"/>
            <a:ext cy="992100" cx="37691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/>
              <a:t>Barnes &amp; Noble's </a:t>
            </a:r>
            <a:r>
              <a:rPr i="1"/>
              <a:t>Nook</a:t>
            </a:r>
          </a:p>
        </p:txBody>
      </p:sp>
      <p:sp>
        <p:nvSpPr>
          <p:cNvPr name="Shape 43" id="43"/>
          <p:cNvSpPr/>
          <p:nvPr>
            <p:ph type="body" idx="2"/>
          </p:nvPr>
        </p:nvSpPr>
        <p:spPr>
          <a:xfrm>
            <a:off y="4580803" x="5103215"/>
            <a:ext cy="6342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lvl="0">
              <a:buNone/>
            </a:pPr>
            <a:r>
              <a:rPr/>
              <a:t>Amazon's </a:t>
            </a:r>
            <a:r>
              <a:rPr i="1"/>
              <a:t>Kindle</a:t>
            </a:r>
          </a:p>
        </p:txBody>
      </p:sp>
      <p:sp>
        <p:nvSpPr>
          <p:cNvPr name="Shape 44" id="44"/>
          <p:cNvSpPr/>
          <p:nvPr/>
        </p:nvSpPr>
        <p:spPr>
          <a:xfrm>
            <a:off y="1625998" x="4172556"/>
            <a:ext cy="2954804" cx="49251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45" id="45"/>
          <p:cNvSpPr/>
          <p:nvPr/>
        </p:nvSpPr>
        <p:spPr>
          <a:xfrm>
            <a:off y="3710071" x="403356"/>
            <a:ext cy="2912153" cx="339899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Tablet Computers</a:t>
            </a:r>
          </a:p>
        </p:txBody>
      </p:sp>
      <p:sp>
        <p:nvSpPr>
          <p:cNvPr name="Shape 51" id="51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Portable devices similar to E-readers</a:t>
            </a:r>
          </a:p>
          <a:p>
            <a:pPr indent="-419100" marR="0" algn="l" marL="457200" rtl="0" lvl="0">
              <a:lnSpc>
                <a:spcPct val="200.00%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Focus is on media and browsing</a:t>
            </a:r>
          </a:p>
          <a:p>
            <a:pPr indent="-419100" marR="0" algn="l" marL="457200" rtl="0" lvl="0">
              <a:lnSpc>
                <a:spcPct val="200.00%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Utilizes an LCD touchscreen</a:t>
            </a:r>
          </a:p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 Many more applications available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55" id="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6" id="5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sz="3000"/>
              <a:t>A Tablet Computer You May Recognize:</a:t>
            </a:r>
          </a:p>
        </p:txBody>
      </p:sp>
      <p:sp>
        <p:nvSpPr>
          <p:cNvPr name="Shape 57" id="57"/>
          <p:cNvSpPr/>
          <p:nvPr/>
        </p:nvSpPr>
        <p:spPr>
          <a:xfrm>
            <a:off y="1643275" x="1904792"/>
            <a:ext cy="4700454" cx="533441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61" id="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2" id="62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Useful E-reader features:</a:t>
            </a:r>
          </a:p>
        </p:txBody>
      </p:sp>
      <p:sp>
        <p:nvSpPr>
          <p:cNvPr name="Shape 63" id="63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Text highlighting, notes, and bookmarks</a:t>
            </a:r>
          </a:p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Built-in dictionaries</a:t>
            </a:r>
          </a:p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Variable text font and size</a:t>
            </a:r>
          </a:p>
          <a:p>
            <a:pPr indent="-419100" marL="457200" rtl="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Text to speech software</a:t>
            </a:r>
          </a:p>
          <a:p>
            <a:pPr indent="-419100" marL="457200" lvl="0">
              <a:lnSpc>
                <a:spcPct val="200.00%"/>
              </a:lnSpc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/>
              <a:t>Access to thousands of free books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3F3F3"/>
        </a:solidFill>
      </p:bgPr>
    </p:bg>
    <p:spTree>
      <p:nvGrpSpPr>
        <p:cNvPr name="Shape 67" id="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8" id="6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Image References</a:t>
            </a:r>
          </a:p>
        </p:txBody>
      </p:sp>
      <p:sp>
        <p:nvSpPr>
          <p:cNvPr name="Shape 69" id="69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sz="2400"/>
              <a:t>Slide 4: </a:t>
            </a:r>
            <a:r>
              <a:rPr sz="2400" u="sng">
                <a:solidFill>
                  <a:schemeClr val="hlink"/>
                </a:solidFill>
                <a:hlinkClick r:id="rId3"/>
              </a:rPr>
              <a:t>http://thenextweb.com/insider/2011/01/27/milestone-kindle-books-overtake-paperback-books-on-amazon-com/</a:t>
            </a:r>
          </a:p>
          <a:p>
            <a:pPr rtl="0" lvl="0">
              <a:buNone/>
            </a:pPr>
            <a:r>
              <a:rPr sz="2400" u="sng">
                <a:solidFill>
                  <a:schemeClr val="hlink"/>
                </a:solidFill>
                <a:hlinkClick r:id="rId4"/>
              </a:rPr>
              <a:t>http://gizmodo.com/5568589/nook-wi+fi-arrives-for-150-nook-3g-reduced-to-200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/>
              <a:t>Slide 6: </a:t>
            </a:r>
            <a:r>
              <a:rPr sz="2400" u="sng">
                <a:solidFill>
                  <a:schemeClr val="hlink"/>
                </a:solidFill>
                <a:hlinkClick r:id="rId5"/>
              </a:rPr>
              <a:t>http://news.cnet.com/8301-13579_3-20038561-37.html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